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  <p:sldId id="259" r:id="rId5"/>
    <p:sldId id="260" r:id="rId6"/>
    <p:sldId id="272" r:id="rId7"/>
    <p:sldId id="271" r:id="rId8"/>
    <p:sldId id="275" r:id="rId9"/>
    <p:sldId id="288" r:id="rId10"/>
    <p:sldId id="276" r:id="rId11"/>
    <p:sldId id="261" r:id="rId12"/>
    <p:sldId id="289" r:id="rId13"/>
    <p:sldId id="290" r:id="rId14"/>
    <p:sldId id="291" r:id="rId15"/>
    <p:sldId id="292" r:id="rId16"/>
    <p:sldId id="293" r:id="rId17"/>
    <p:sldId id="257" r:id="rId18"/>
    <p:sldId id="258" r:id="rId19"/>
    <p:sldId id="266" r:id="rId20"/>
    <p:sldId id="267" r:id="rId21"/>
    <p:sldId id="268" r:id="rId22"/>
    <p:sldId id="269" r:id="rId23"/>
    <p:sldId id="270" r:id="rId24"/>
    <p:sldId id="273" r:id="rId25"/>
    <p:sldId id="274" r:id="rId26"/>
    <p:sldId id="278" r:id="rId27"/>
    <p:sldId id="280" r:id="rId28"/>
    <p:sldId id="279" r:id="rId29"/>
    <p:sldId id="298" r:id="rId30"/>
    <p:sldId id="300" r:id="rId31"/>
    <p:sldId id="295" r:id="rId32"/>
    <p:sldId id="286" r:id="rId33"/>
    <p:sldId id="281" r:id="rId34"/>
    <p:sldId id="282" r:id="rId35"/>
    <p:sldId id="299" r:id="rId36"/>
    <p:sldId id="284" r:id="rId37"/>
    <p:sldId id="283" r:id="rId38"/>
    <p:sldId id="285" r:id="rId39"/>
    <p:sldId id="287" r:id="rId40"/>
    <p:sldId id="297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603B2-9745-4D08-82BB-B8A8C979BB0A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85E60-C6AE-451B-A3D4-859E4FD4E43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COEP_course work\SLS course\Unit 1 presentations\Part 1\images for lecture_ketaki\what-are-the-key-differences-between-dna-and-rna-2967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8195733" cy="46101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Nuclei acids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9e71fef87236a01bb797379e3e15745790ff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9650" y="1657350"/>
            <a:ext cx="7124700" cy="3676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replication- Okazaki fragments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NA_to_protein_or_ncRNA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903" y="990600"/>
            <a:ext cx="7989297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dogma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cess_of_transcription_(13080846733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976" y="228600"/>
            <a:ext cx="7505149" cy="5303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Transcription: process of RNA synthesis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t="50104" b="11691"/>
          <a:stretch>
            <a:fillRect/>
          </a:stretch>
        </p:blipFill>
        <p:spPr bwMode="auto">
          <a:xfrm>
            <a:off x="228600" y="5105400"/>
            <a:ext cx="84582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026" y="647700"/>
            <a:ext cx="5480374" cy="46101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44510" t="38021" r="27380" b="51042"/>
          <a:stretch>
            <a:fillRect/>
          </a:stretch>
        </p:blipFill>
        <p:spPr bwMode="auto">
          <a:xfrm>
            <a:off x="1219200" y="5257800"/>
            <a:ext cx="627017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DR761782-7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25" y="800100"/>
            <a:ext cx="714375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429000"/>
            <a:ext cx="6350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Machinery for Translation: Ribosome</a:t>
            </a:r>
          </a:p>
        </p:txBody>
      </p:sp>
      <p:pic>
        <p:nvPicPr>
          <p:cNvPr id="4" name="Picture 3" descr="ribosom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762000"/>
            <a:ext cx="4476750" cy="25625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NA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719137"/>
            <a:ext cx="8782050" cy="54197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66800" y="1295400"/>
            <a:ext cx="7010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skerville Old Face" pitchFamily="18" charset="0"/>
              </a:rPr>
              <a:t>Transmission of Genetic Information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3657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Ctrl-x and Ctrl-v of DNA</a:t>
            </a:r>
          </a:p>
        </p:txBody>
      </p:sp>
      <p:pic>
        <p:nvPicPr>
          <p:cNvPr id="4" name="Picture 3" descr="genetic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743200"/>
            <a:ext cx="429577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terial-conjug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Plasmid DNA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riction+Enzym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4509" t="16667" r="26208" b="13542"/>
          <a:stretch>
            <a:fillRect/>
          </a:stretch>
        </p:blipFill>
        <p:spPr bwMode="auto">
          <a:xfrm>
            <a:off x="457200" y="1219200"/>
            <a:ext cx="3810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Sugar phosphate back bone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4510" t="10417" r="32064" b="11458"/>
          <a:stretch>
            <a:fillRect/>
          </a:stretch>
        </p:blipFill>
        <p:spPr bwMode="auto">
          <a:xfrm>
            <a:off x="5273040" y="457200"/>
            <a:ext cx="341376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43602e020570574d9fb12646ada12991a85b5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164316"/>
            <a:ext cx="8229600" cy="54650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Basics of Cloning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_cloning_overview_large20161208-1458-11ug23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533400"/>
            <a:ext cx="8229600" cy="6302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Basics of Cloning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Polymerase Chain Reaction</a:t>
            </a:r>
          </a:p>
        </p:txBody>
      </p:sp>
      <p:pic>
        <p:nvPicPr>
          <p:cNvPr id="3" name="Picture 2" descr="pcr-components_med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287" y="614362"/>
            <a:ext cx="759142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lymerase-chain-reaction-pcr-lecture-1-6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3525" y="1147762"/>
            <a:ext cx="6076950" cy="456247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amplification inside a PCR</a:t>
            </a:r>
          </a:p>
        </p:txBody>
      </p:sp>
      <p:pic>
        <p:nvPicPr>
          <p:cNvPr id="4" name="Picture 3" descr="Polymerase_chain_reaction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200" y="1219200"/>
            <a:ext cx="9144000" cy="476364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391L_S12_PCR_exponential_amplification.jpg"/>
          <p:cNvPicPr>
            <a:picLocks noChangeAspect="1"/>
          </p:cNvPicPr>
          <p:nvPr/>
        </p:nvPicPr>
        <p:blipFill>
          <a:blip r:embed="rId2" cstate="print"/>
          <a:srcRect b="7520"/>
          <a:stretch>
            <a:fillRect/>
          </a:stretch>
        </p:blipFill>
        <p:spPr>
          <a:xfrm>
            <a:off x="0" y="1524000"/>
            <a:ext cx="91440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amplification and PCR cycles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9906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DNA fragments amplified = 2</a:t>
            </a:r>
            <a:r>
              <a:rPr lang="en-US" b="1" baseline="30000" dirty="0"/>
              <a:t>n</a:t>
            </a:r>
            <a:r>
              <a:rPr lang="en-US" b="1" dirty="0"/>
              <a:t>; n- number of cycles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nciples+of+Gel+Electrophoresi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442" t="10417" r="33236" b="8333"/>
          <a:stretch>
            <a:fillRect/>
          </a:stretch>
        </p:blipFill>
        <p:spPr bwMode="auto">
          <a:xfrm>
            <a:off x="533400" y="533400"/>
            <a:ext cx="7848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px-Two_percent_Agarose_Gel_in_Borate_Buffer_cast_in_a_Gel_Tray_(Front,_angled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533400"/>
            <a:ext cx="3657600" cy="2743200"/>
          </a:xfrm>
          <a:prstGeom prst="rect">
            <a:avLst/>
          </a:prstGeom>
        </p:spPr>
      </p:pic>
      <p:pic>
        <p:nvPicPr>
          <p:cNvPr id="3" name="Picture 2" descr="agarose-gel-electrophoresis-8-638.jpg"/>
          <p:cNvPicPr>
            <a:picLocks noChangeAspect="1"/>
          </p:cNvPicPr>
          <p:nvPr/>
        </p:nvPicPr>
        <p:blipFill>
          <a:blip r:embed="rId3" cstate="print"/>
          <a:srcRect l="4702" t="21503" r="6270" b="5010"/>
          <a:stretch>
            <a:fillRect/>
          </a:stretch>
        </p:blipFill>
        <p:spPr>
          <a:xfrm>
            <a:off x="3657600" y="152400"/>
            <a:ext cx="5410200" cy="3352800"/>
          </a:xfrm>
          <a:prstGeom prst="rect">
            <a:avLst/>
          </a:prstGeom>
        </p:spPr>
      </p:pic>
      <p:pic>
        <p:nvPicPr>
          <p:cNvPr id="4" name="Picture 3" descr="A-sample-agarose-gel-of-TiLV-detection-from-fish-RNA-extracts-Expected-band-sizes-of-415.pn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600" y="3505200"/>
            <a:ext cx="3886200" cy="3122676"/>
          </a:xfrm>
          <a:prstGeom prst="rect">
            <a:avLst/>
          </a:prstGeom>
        </p:spPr>
      </p:pic>
      <p:pic>
        <p:nvPicPr>
          <p:cNvPr id="5" name="Picture 4" descr="1_2_1a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810000"/>
            <a:ext cx="3810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EA8CE9-1402-401E-8AF0-10AB71C416D7}"/>
              </a:ext>
            </a:extLst>
          </p:cNvPr>
          <p:cNvSpPr txBox="1"/>
          <p:nvPr/>
        </p:nvSpPr>
        <p:spPr>
          <a:xfrm>
            <a:off x="0" y="101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Boolean Logic</a:t>
            </a:r>
          </a:p>
        </p:txBody>
      </p:sp>
      <p:pic>
        <p:nvPicPr>
          <p:cNvPr id="1028" name="Picture 4" descr="Teaching Boolean Logic through Game Rule Tuning">
            <a:extLst>
              <a:ext uri="{FF2B5EF4-FFF2-40B4-BE49-F238E27FC236}">
                <a16:creationId xmlns:a16="http://schemas.microsoft.com/office/drawing/2014/main" id="{FE0D3133-B23A-47DC-888A-288992413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00" y="990600"/>
            <a:ext cx="7200000" cy="50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6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3470" t="21875" r="27379" b="16667"/>
          <a:stretch>
            <a:fillRect/>
          </a:stretch>
        </p:blipFill>
        <p:spPr bwMode="auto">
          <a:xfrm>
            <a:off x="685800" y="1143000"/>
            <a:ext cx="7696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DNA- Base pairing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uxic Growth Curve - YouTube">
            <a:extLst>
              <a:ext uri="{FF2B5EF4-FFF2-40B4-BE49-F238E27FC236}">
                <a16:creationId xmlns:a16="http://schemas.microsoft.com/office/drawing/2014/main" id="{CDE8BD3B-CF8C-4061-B3E3-0434E7228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78"/>
          <a:stretch/>
        </p:blipFill>
        <p:spPr bwMode="auto">
          <a:xfrm>
            <a:off x="0" y="857250"/>
            <a:ext cx="9144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978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slide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14400"/>
            <a:ext cx="73152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1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 regulation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white-color-selection-of-dh5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4343400"/>
            <a:ext cx="2857500" cy="2486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5334000"/>
            <a:ext cx="2895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Blue- white colony screening</a:t>
            </a:r>
          </a:p>
        </p:txBody>
      </p:sp>
      <p:pic>
        <p:nvPicPr>
          <p:cNvPr id="4" name="Picture 3" descr="typical-blue-white-screening-procedur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20000"/>
            <a:ext cx="7315200" cy="414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dna-hybridisation-5-6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381000"/>
            <a:ext cx="8229600" cy="61786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dna-hybridisation-12-6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04800"/>
            <a:ext cx="8229600" cy="61786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8718E5-99B5-488C-A812-EE9FE8E51754}"/>
              </a:ext>
            </a:extLst>
          </p:cNvPr>
          <p:cNvSpPr txBox="1"/>
          <p:nvPr/>
        </p:nvSpPr>
        <p:spPr>
          <a:xfrm>
            <a:off x="792480" y="1229360"/>
            <a:ext cx="7513320" cy="2651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effectLst/>
                <a:latin typeface="arial" panose="020B0604020202020204" pitchFamily="34" charset="0"/>
              </a:rPr>
              <a:t>A DNA microarray (also commonly known as DNA chip or biochip) is a collection of microscopic DNA spots attached to a solid surface. Scientists use DNA microarrays to measure the expression levels of large numbers of genes simultaneously or to genotype multiple regions of a genome.</a:t>
            </a:r>
          </a:p>
          <a:p>
            <a:pPr algn="just"/>
            <a:endParaRPr lang="en-US" dirty="0"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effectLst/>
                <a:latin typeface="Arial" panose="020B0604020202020204" pitchFamily="34" charset="0"/>
              </a:rPr>
              <a:t>Probe-target hybridization is usually detected and quantified by detection of </a:t>
            </a:r>
            <a:r>
              <a:rPr lang="en-US" dirty="0">
                <a:latin typeface="Arial" panose="020B0604020202020204" pitchFamily="34" charset="0"/>
              </a:rPr>
              <a:t>fluorophore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-, silver-, or </a:t>
            </a:r>
            <a:r>
              <a:rPr lang="en-US" dirty="0">
                <a:latin typeface="Arial" panose="020B0604020202020204" pitchFamily="34" charset="0"/>
              </a:rPr>
              <a:t>chemiluminescence</a:t>
            </a:r>
            <a:r>
              <a:rPr lang="en-US" b="0" i="0" dirty="0">
                <a:effectLst/>
                <a:latin typeface="Arial" panose="020B0604020202020204" pitchFamily="34" charset="0"/>
              </a:rPr>
              <a:t>-labeled targets to determine relative abundance of nucleic acid sequences in the target.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EC3E6-6E24-4A4F-8EA3-64627F6E46EB}"/>
              </a:ext>
            </a:extLst>
          </p:cNvPr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microarray</a:t>
            </a:r>
          </a:p>
        </p:txBody>
      </p:sp>
    </p:spTree>
    <p:extLst>
      <p:ext uri="{BB962C8B-B14F-4D97-AF65-F5344CB8AC3E}">
        <p14:creationId xmlns:p14="http://schemas.microsoft.com/office/powerpoint/2010/main" val="1556317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array-schem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4118" y="0"/>
            <a:ext cx="46957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array_technology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066800"/>
            <a:ext cx="8229600" cy="54813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microarray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qdefaul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609600"/>
            <a:ext cx="3657600" cy="2743200"/>
          </a:xfrm>
          <a:prstGeom prst="rect">
            <a:avLst/>
          </a:prstGeom>
        </p:spPr>
      </p:pic>
      <p:pic>
        <p:nvPicPr>
          <p:cNvPr id="4" name="Picture 3" descr="microarray-7-638.jpg"/>
          <p:cNvPicPr>
            <a:picLocks noChangeAspect="1"/>
          </p:cNvPicPr>
          <p:nvPr/>
        </p:nvPicPr>
        <p:blipFill>
          <a:blip r:embed="rId3" cstate="print"/>
          <a:srcRect t="23278" b="13257"/>
          <a:stretch>
            <a:fillRect/>
          </a:stretch>
        </p:blipFill>
        <p:spPr>
          <a:xfrm>
            <a:off x="228600" y="3733800"/>
            <a:ext cx="6400800" cy="3049912"/>
          </a:xfrm>
          <a:prstGeom prst="rect">
            <a:avLst/>
          </a:prstGeom>
        </p:spPr>
      </p:pic>
      <p:pic>
        <p:nvPicPr>
          <p:cNvPr id="2" name="Picture 1" descr="1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0" y="2286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microarray</a:t>
            </a:r>
          </a:p>
        </p:txBody>
      </p:sp>
      <p:pic>
        <p:nvPicPr>
          <p:cNvPr id="1026" name="Picture 2" descr="Gene Expression Tools - Catecholaminergic Polymorphic Ventricular  Tachycardia">
            <a:extLst>
              <a:ext uri="{FF2B5EF4-FFF2-40B4-BE49-F238E27FC236}">
                <a16:creationId xmlns:a16="http://schemas.microsoft.com/office/drawing/2014/main" id="{DA1FA87E-ABDF-4AB7-BB4A-15AE615E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54392"/>
            <a:ext cx="4857750" cy="514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xresdefault.jpg"/>
          <p:cNvPicPr>
            <a:picLocks noChangeAspect="1"/>
          </p:cNvPicPr>
          <p:nvPr/>
        </p:nvPicPr>
        <p:blipFill>
          <a:blip r:embed="rId2" cstate="print"/>
          <a:srcRect l="4167" t="14444" r="4167" b="21852"/>
          <a:stretch>
            <a:fillRect/>
          </a:stretch>
        </p:blipFill>
        <p:spPr>
          <a:xfrm>
            <a:off x="381000" y="1752600"/>
            <a:ext cx="8382000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packaging into the nucleus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DNA Microarray Analysis of Multidrug Resistance: Doxorubicin Selection  Produces Multiple Defects in Apoptosis Signaling Pathways | Journal of  Pharmacology and Experimental Therapeutics">
            <a:extLst>
              <a:ext uri="{FF2B5EF4-FFF2-40B4-BE49-F238E27FC236}">
                <a16:creationId xmlns:a16="http://schemas.microsoft.com/office/drawing/2014/main" id="{C1C4DD98-F1F9-438F-A1A8-4E9E863C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663"/>
            <a:ext cx="9144000" cy="590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812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3BFDF-A6AA-4D85-8162-9889F315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8606547" cy="5393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1530E-A4A8-4E03-875F-D91D92F5656D}"/>
              </a:ext>
            </a:extLst>
          </p:cNvPr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Colony hybridization</a:t>
            </a:r>
          </a:p>
        </p:txBody>
      </p:sp>
    </p:spTree>
    <p:extLst>
      <p:ext uri="{BB962C8B-B14F-4D97-AF65-F5344CB8AC3E}">
        <p14:creationId xmlns:p14="http://schemas.microsoft.com/office/powerpoint/2010/main" val="326224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-replication_med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143000"/>
            <a:ext cx="7620000" cy="3409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Replication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s-of-replication_med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762" y="1257300"/>
            <a:ext cx="7610475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2400" y="1143000"/>
            <a:ext cx="2286000" cy="495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replication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replication</a:t>
            </a:r>
          </a:p>
        </p:txBody>
      </p:sp>
      <p:pic>
        <p:nvPicPr>
          <p:cNvPr id="3" name="Picture 2" descr="maxresdefaul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s-04-00001-g0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00200"/>
            <a:ext cx="9144000" cy="4573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replication- actual process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R0cHM6Ly9pLmltZ3VyLmNvbS9UTlhzeHJrLnBuZz8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95401"/>
            <a:ext cx="8229600" cy="46759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Enzymes in DNA replication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198</Words>
  <Application>Microsoft Office PowerPoint</Application>
  <PresentationFormat>On-screen Show (4:3)</PresentationFormat>
  <Paragraphs>46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Arial</vt:lpstr>
      <vt:lpstr>Arial Black</vt:lpstr>
      <vt:lpstr>Baskerville Old Face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ketaki kamble</cp:lastModifiedBy>
  <cp:revision>71</cp:revision>
  <dcterms:created xsi:type="dcterms:W3CDTF">2018-10-04T04:39:27Z</dcterms:created>
  <dcterms:modified xsi:type="dcterms:W3CDTF">2021-03-05T11:01:21Z</dcterms:modified>
</cp:coreProperties>
</file>